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257" r:id="rId4"/>
    <p:sldId id="284" r:id="rId5"/>
    <p:sldId id="298" r:id="rId6"/>
    <p:sldId id="285" r:id="rId7"/>
    <p:sldId id="286" r:id="rId8"/>
    <p:sldId id="287" r:id="rId9"/>
    <p:sldId id="288" r:id="rId10"/>
    <p:sldId id="265" r:id="rId11"/>
    <p:sldId id="266" r:id="rId12"/>
    <p:sldId id="293" r:id="rId13"/>
    <p:sldId id="289" r:id="rId14"/>
    <p:sldId id="292" r:id="rId15"/>
    <p:sldId id="294" r:id="rId16"/>
    <p:sldId id="261" r:id="rId17"/>
    <p:sldId id="291" r:id="rId18"/>
    <p:sldId id="280" r:id="rId19"/>
    <p:sldId id="281" r:id="rId20"/>
    <p:sldId id="282" r:id="rId21"/>
    <p:sldId id="262" r:id="rId22"/>
    <p:sldId id="272" r:id="rId23"/>
    <p:sldId id="297" r:id="rId24"/>
    <p:sldId id="273" r:id="rId25"/>
    <p:sldId id="271" r:id="rId26"/>
    <p:sldId id="274" r:id="rId27"/>
    <p:sldId id="277" r:id="rId28"/>
    <p:sldId id="275" r:id="rId29"/>
    <p:sldId id="276" r:id="rId30"/>
    <p:sldId id="278" r:id="rId31"/>
    <p:sldId id="279" r:id="rId32"/>
    <p:sldId id="264" r:id="rId33"/>
    <p:sldId id="296" r:id="rId34"/>
    <p:sldId id="268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3"/>
    <p:restoredTop sz="85704"/>
  </p:normalViewPr>
  <p:slideViewPr>
    <p:cSldViewPr snapToGrid="0" snapToObjects="1">
      <p:cViewPr varScale="1">
        <p:scale>
          <a:sx n="102" d="100"/>
          <a:sy n="102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dirty="0">
                <a:solidFill>
                  <a:srgbClr val="0432FF"/>
                </a:solidFill>
              </a:rPr>
              <a:t>BLUE LINE, circle: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the probability of getting 10 or fewer heads after 20 coin tosses in a fair coin (</a:t>
            </a:r>
            <a:r>
              <a:rPr lang="en-US" sz="2400" dirty="0" err="1">
                <a:solidFill>
                  <a:srgbClr val="0432FF"/>
                </a:solidFill>
              </a:rPr>
              <a:t>prob</a:t>
            </a:r>
            <a:r>
              <a:rPr lang="en-US" sz="2400" dirty="0">
                <a:solidFill>
                  <a:srgbClr val="0432FF"/>
                </a:solidFill>
              </a:rPr>
              <a:t> of getting heads = 0.5)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LINE, circle: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probability of getting only 10 or fewer heads after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FF0000"/>
                </a:solidFill>
              </a:rPr>
              <a:t> coin tosses in a fair coin (prob of getting heads = 0.5)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354C-86BF-694B-8AA2-F915E820DB2F}"/>
              </a:ext>
            </a:extLst>
          </p:cNvPr>
          <p:cNvSpPr txBox="1"/>
          <p:nvPr/>
        </p:nvSpPr>
        <p:spPr>
          <a:xfrm>
            <a:off x="8129116" y="619983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heads (successes)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09B31-4A7B-2B41-B962-813C24907B8E}"/>
              </a:ext>
            </a:extLst>
          </p:cNvPr>
          <p:cNvSpPr txBox="1"/>
          <p:nvPr/>
        </p:nvSpPr>
        <p:spPr>
          <a:xfrm rot="16200000">
            <a:off x="6085410" y="453420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1873B-6565-1C4C-BC86-97CC557BCB40}"/>
              </a:ext>
            </a:extLst>
          </p:cNvPr>
          <p:cNvSpPr/>
          <p:nvPr/>
        </p:nvSpPr>
        <p:spPr>
          <a:xfrm>
            <a:off x="8259746" y="5606980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C9B93-28F9-2B4B-A711-9A4B370B13EB}"/>
              </a:ext>
            </a:extLst>
          </p:cNvPr>
          <p:cNvSpPr/>
          <p:nvPr/>
        </p:nvSpPr>
        <p:spPr>
          <a:xfrm>
            <a:off x="8261421" y="4161699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4EF01-50C0-81D4-FBE9-5D937C4D7BDC}"/>
              </a:ext>
            </a:extLst>
          </p:cNvPr>
          <p:cNvSpPr txBox="1">
            <a:spLocks/>
          </p:cNvSpPr>
          <p:nvPr/>
        </p:nvSpPr>
        <p:spPr>
          <a:xfrm>
            <a:off x="73269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20</a:t>
            </a:r>
            <a:r>
              <a:rPr lang="en-US" baseline="30000" dirty="0"/>
              <a:t>st</a:t>
            </a:r>
            <a:r>
              <a:rPr lang="en-US" dirty="0"/>
              <a:t>: Distributions; Thursday Feb 22nd : Exercise &amp; Practice, No assignment! Quiz!</a:t>
            </a:r>
          </a:p>
          <a:p>
            <a:pPr lvl="1"/>
            <a:r>
              <a:rPr lang="en-US" dirty="0"/>
              <a:t>Tues Feb 27th </a:t>
            </a:r>
            <a:r>
              <a:rPr lang="en-US" b="1" dirty="0"/>
              <a:t>ARC Computing – High performance Computing</a:t>
            </a:r>
          </a:p>
          <a:p>
            <a:pPr lvl="1"/>
            <a:r>
              <a:rPr lang="en-US" b="1" dirty="0"/>
              <a:t>Thurs Feb 29</a:t>
            </a:r>
            <a:r>
              <a:rPr lang="en-US" b="1" baseline="30000" dirty="0"/>
              <a:t>th</a:t>
            </a:r>
            <a:r>
              <a:rPr lang="en-US" b="1" dirty="0"/>
              <a:t> – No class!!!!!!</a:t>
            </a:r>
          </a:p>
          <a:p>
            <a:pPr lvl="2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(posted), corresponds with this weeks lecture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1"/>
            <a:r>
              <a:rPr lang="en-US" dirty="0"/>
              <a:t>March 5 &amp; 7 – Spring Break, No class</a:t>
            </a:r>
          </a:p>
          <a:p>
            <a:pPr lvl="1"/>
            <a:r>
              <a:rPr lang="en-US" dirty="0"/>
              <a:t>Tuesday Mar 12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u="sng" dirty="0"/>
              <a:t>recorded lecture on linear models. Watch on your own. </a:t>
            </a:r>
          </a:p>
          <a:p>
            <a:pPr lvl="2"/>
            <a:r>
              <a:rPr lang="en-US" b="1" u="sng" dirty="0"/>
              <a:t>IMPORTANT: KATE IS UPDATING THIS LECTURE – DO NOT GET TOO FAR AHEAD!</a:t>
            </a:r>
          </a:p>
          <a:p>
            <a:pPr lvl="1"/>
            <a:r>
              <a:rPr lang="en-US" dirty="0"/>
              <a:t>Thurs Mar 14</a:t>
            </a:r>
            <a:r>
              <a:rPr lang="en-US" baseline="30000" dirty="0"/>
              <a:t>th</a:t>
            </a:r>
            <a:r>
              <a:rPr lang="en-US" dirty="0"/>
              <a:t>: meet at usual to practice what you learned on Tuesday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7176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/>
              <a:t>Normal: 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r>
              <a:rPr lang="en-US" dirty="0"/>
              <a:t>Binomial: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pbinom</a:t>
            </a:r>
            <a:r>
              <a:rPr lang="en-US" dirty="0"/>
              <a:t>, </a:t>
            </a:r>
            <a:r>
              <a:rPr lang="en-US" dirty="0" err="1"/>
              <a:t>qbinom</a:t>
            </a:r>
            <a:r>
              <a:rPr lang="en-US" dirty="0"/>
              <a:t>, </a:t>
            </a:r>
            <a:r>
              <a:rPr lang="en-US" dirty="0" err="1"/>
              <a:t>rbinom</a:t>
            </a:r>
            <a:endParaRPr lang="en-US" dirty="0"/>
          </a:p>
          <a:p>
            <a:r>
              <a:rPr lang="en-US" dirty="0"/>
              <a:t>Poisson: </a:t>
            </a:r>
            <a:r>
              <a:rPr lang="en-US" dirty="0" err="1"/>
              <a:t>dpois</a:t>
            </a:r>
            <a:r>
              <a:rPr lang="en-US" dirty="0"/>
              <a:t>, </a:t>
            </a:r>
            <a:r>
              <a:rPr lang="en-US" dirty="0" err="1"/>
              <a:t>ppois</a:t>
            </a:r>
            <a:r>
              <a:rPr lang="en-US" dirty="0"/>
              <a:t>, </a:t>
            </a:r>
            <a:r>
              <a:rPr lang="en-US" dirty="0" err="1"/>
              <a:t>qpois</a:t>
            </a:r>
            <a:r>
              <a:rPr lang="en-US" dirty="0"/>
              <a:t>, </a:t>
            </a:r>
            <a:r>
              <a:rPr lang="en-US" dirty="0" err="1"/>
              <a:t>rpois</a:t>
            </a:r>
            <a:endParaRPr lang="en-US" dirty="0"/>
          </a:p>
          <a:p>
            <a:r>
              <a:rPr lang="en-US" dirty="0"/>
              <a:t>Negative binomial: </a:t>
            </a:r>
            <a:r>
              <a:rPr lang="en-US" dirty="0" err="1"/>
              <a:t>dnbinom</a:t>
            </a:r>
            <a:r>
              <a:rPr lang="en-US" dirty="0"/>
              <a:t>, </a:t>
            </a:r>
            <a:r>
              <a:rPr lang="en-US" dirty="0" err="1"/>
              <a:t>pnbinom</a:t>
            </a:r>
            <a:r>
              <a:rPr lang="en-US" dirty="0"/>
              <a:t>, </a:t>
            </a:r>
            <a:r>
              <a:rPr lang="en-US" dirty="0" err="1"/>
              <a:t>qnbinom</a:t>
            </a:r>
            <a:r>
              <a:rPr lang="en-US" dirty="0"/>
              <a:t>, </a:t>
            </a:r>
            <a:r>
              <a:rPr lang="en-US" dirty="0" err="1"/>
              <a:t>rnbinom</a:t>
            </a:r>
            <a:r>
              <a:rPr lang="en-US" dirty="0"/>
              <a:t> </a:t>
            </a:r>
          </a:p>
          <a:p>
            <a:r>
              <a:rPr lang="en-US" dirty="0"/>
              <a:t>Etc.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43D-1D36-F142-BF7D-9AE5E93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PDF/PMF and Likelihood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B5D4-756E-EB4A-B2EB-3979B0B5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likelihood function give us an idea of how well our data </a:t>
            </a:r>
            <a:r>
              <a:rPr lang="en-US" dirty="0" err="1"/>
              <a:t>summarises</a:t>
            </a:r>
            <a:r>
              <a:rPr lang="en-US" dirty="0"/>
              <a:t> the parameters of distribution</a:t>
            </a:r>
          </a:p>
          <a:p>
            <a:pPr lvl="1"/>
            <a:r>
              <a:rPr lang="en-US" dirty="0"/>
              <a:t>We will ‘maximize the likelihood’ when fitting models and likelihood is closely tied (often exactly the same) as the PDF</a:t>
            </a:r>
          </a:p>
          <a:p>
            <a:endParaRPr lang="en-US" dirty="0"/>
          </a:p>
          <a:p>
            <a:r>
              <a:rPr lang="en-US" dirty="0"/>
              <a:t>While likelihoods and PDFs look the same, they are a bit different philosophically</a:t>
            </a:r>
          </a:p>
          <a:p>
            <a:pPr lvl="1"/>
            <a:r>
              <a:rPr lang="en-US" dirty="0"/>
              <a:t>PDF: functions of data points that tell you how likely it is that certain data point appears. In our coin flipping example, we think of p as constant (0.5)</a:t>
            </a:r>
          </a:p>
          <a:p>
            <a:pPr lvl="1"/>
            <a:r>
              <a:rPr lang="en-US" dirty="0"/>
              <a:t>Likelihoods: take the data set as given and represents the likeliness of different parameters for your distribution. In our coin flipping example, for a likelihood, we would assume our data are constant and we are estimating </a:t>
            </a:r>
            <a:r>
              <a:rPr lang="en-US" i="1" dirty="0"/>
              <a:t>p.</a:t>
            </a:r>
          </a:p>
          <a:p>
            <a:pPr lvl="2"/>
            <a:r>
              <a:rPr lang="en-US" dirty="0"/>
              <a:t> Our computer </a:t>
            </a:r>
            <a:r>
              <a:rPr lang="en-US" dirty="0" err="1"/>
              <a:t>alogorithm</a:t>
            </a:r>
            <a:r>
              <a:rPr lang="en-US" dirty="0"/>
              <a:t> will guess values of </a:t>
            </a:r>
            <a:r>
              <a:rPr lang="en-US" i="1" dirty="0"/>
              <a:t>p</a:t>
            </a:r>
            <a:r>
              <a:rPr lang="en-US" dirty="0"/>
              <a:t> and say, given the data, which </a:t>
            </a:r>
            <a:r>
              <a:rPr lang="en-US" i="1" dirty="0"/>
              <a:t>p</a:t>
            </a:r>
            <a:r>
              <a:rPr lang="en-US" dirty="0"/>
              <a:t> is more likely</a:t>
            </a:r>
          </a:p>
          <a:p>
            <a:pPr lvl="2"/>
            <a:r>
              <a:rPr lang="en-US" dirty="0"/>
              <a:t>Imagine we toss a coin 20 times and get 10 heads. Is </a:t>
            </a:r>
            <a:r>
              <a:rPr lang="en-US" i="1" dirty="0"/>
              <a:t>p</a:t>
            </a:r>
            <a:r>
              <a:rPr lang="en-US" dirty="0"/>
              <a:t> 0.5 or 0.47 or 0.51 ?</a:t>
            </a:r>
          </a:p>
        </p:txBody>
      </p:sp>
    </p:spTree>
    <p:extLst>
      <p:ext uri="{BB962C8B-B14F-4D97-AF65-F5344CB8AC3E}">
        <p14:creationId xmlns:p14="http://schemas.microsoft.com/office/powerpoint/2010/main" val="15208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predators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The number of hatched hellbender eggs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Number of behaviors performed by snakes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shell builders</a:t>
            </a:r>
          </a:p>
          <a:p>
            <a:r>
              <a:rPr lang="en-US" dirty="0"/>
              <a:t>Answer to question: Was the fish nest abandoned?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C799-5031-5948-6241-A46FC7E2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A5E9-EB8F-4946-FAF5-2D10A829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Assessing knowledge</a:t>
            </a:r>
          </a:p>
          <a:p>
            <a:pPr lvl="1"/>
            <a:r>
              <a:rPr lang="en-US" dirty="0"/>
              <a:t>What distributions do you know?</a:t>
            </a:r>
          </a:p>
          <a:p>
            <a:pPr lvl="1"/>
            <a:endParaRPr lang="en-US" dirty="0"/>
          </a:p>
          <a:p>
            <a:r>
              <a:rPr lang="en-US" dirty="0"/>
              <a:t>Although the normal distribution is most commonly taught and used for </a:t>
            </a:r>
            <a:r>
              <a:rPr lang="en-US" b="1" u="sng" dirty="0"/>
              <a:t>general</a:t>
            </a:r>
            <a:r>
              <a:rPr lang="en-US" dirty="0"/>
              <a:t> linear models and tests, there is an entire WORLD of probability distributions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any </a:t>
            </a:r>
            <a:r>
              <a:rPr lang="en-US" dirty="0"/>
              <a:t>variable you might plot on your y-axis, there is a distribution that exists</a:t>
            </a:r>
          </a:p>
          <a:p>
            <a:pPr lvl="1"/>
            <a:r>
              <a:rPr lang="en-US" dirty="0"/>
              <a:t>You do NOT need to always normalize your data to do analyses</a:t>
            </a:r>
          </a:p>
          <a:p>
            <a:pPr lvl="1"/>
            <a:r>
              <a:rPr lang="en-US" dirty="0"/>
              <a:t>Finding the proper distribution and running a different kind of model (</a:t>
            </a:r>
            <a:r>
              <a:rPr lang="en-US" b="1" u="sng" dirty="0"/>
              <a:t>generalized</a:t>
            </a:r>
            <a:r>
              <a:rPr lang="en-US" b="1" dirty="0"/>
              <a:t> linear models)</a:t>
            </a:r>
            <a:r>
              <a:rPr lang="en-US" dirty="0"/>
              <a:t> is usually a better solution</a:t>
            </a:r>
          </a:p>
          <a:p>
            <a:pPr lvl="1"/>
            <a:r>
              <a:rPr lang="en-US" dirty="0"/>
              <a:t>Today we will learn about what distributions you might use in the future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3151</Words>
  <Application>Microsoft Macintosh PowerPoint</Application>
  <PresentationFormat>Widescreen</PresentationFormat>
  <Paragraphs>303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Week 6 Distributions</vt:lpstr>
      <vt:lpstr>Announcement</vt:lpstr>
      <vt:lpstr>Review</vt:lpstr>
      <vt:lpstr>Goals</vt:lpstr>
      <vt:lpstr>Distributions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Relationship between PDF/PMF and Likelihood function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101</cp:revision>
  <dcterms:created xsi:type="dcterms:W3CDTF">2018-03-19T16:08:30Z</dcterms:created>
  <dcterms:modified xsi:type="dcterms:W3CDTF">2024-02-20T16:43:41Z</dcterms:modified>
</cp:coreProperties>
</file>